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83" r:id="rId3"/>
    <p:sldId id="284" r:id="rId4"/>
    <p:sldId id="285" r:id="rId5"/>
    <p:sldId id="288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1" r:id="rId19"/>
    <p:sldId id="300" r:id="rId20"/>
    <p:sldId id="302" r:id="rId21"/>
    <p:sldId id="303" r:id="rId22"/>
    <p:sldId id="306" r:id="rId23"/>
    <p:sldId id="308" r:id="rId24"/>
    <p:sldId id="309" r:id="rId25"/>
    <p:sldId id="310" r:id="rId26"/>
    <p:sldId id="311" r:id="rId27"/>
    <p:sldId id="312" r:id="rId28"/>
    <p:sldId id="314" r:id="rId29"/>
    <p:sldId id="315" r:id="rId30"/>
    <p:sldId id="316" r:id="rId31"/>
    <p:sldId id="317" r:id="rId32"/>
    <p:sldId id="318" r:id="rId33"/>
    <p:sldId id="320" r:id="rId34"/>
    <p:sldId id="321" r:id="rId35"/>
    <p:sldId id="319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04" r:id="rId44"/>
    <p:sldId id="3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E0B"/>
    <a:srgbClr val="163E64"/>
    <a:srgbClr val="CCD2D8"/>
    <a:srgbClr val="1E3A8A"/>
    <a:srgbClr val="F3F4F6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897F4-8B00-48AA-A8A9-6AF9E583E19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7D3D-F5C2-47FB-8B71-506D5B812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0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7D3D-F5C2-47FB-8B71-506D5B8122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0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F9EF-0451-3030-C138-BB605AC57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E57A8-BBE0-5256-7EEF-39352DC87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BA60-BCC9-9DD9-A125-2F90EFEA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5AC3C-C3E7-8933-9DA0-5F150703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A6C3F-1565-5A4F-2F3E-A9FBE64F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7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081F-51C3-6758-7BE5-B5C76821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D010-F43A-5EA2-54E7-D390EB3BD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64525-262A-7D44-C230-61C0C17A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5774D-3A38-F1D2-F9F6-C7C1340D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A9D45-321C-8500-EEC2-46554A1B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C20B3-60A3-2273-59DE-E9E90B4A5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39D89-C269-AAB6-195D-82CE94E97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8468-2B2B-A3E0-B037-D086E177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99D08-12BA-276A-B9ED-101A2081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E8F1-73E0-C3F1-7C75-15DE669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7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9D95-CB4F-78C9-964F-6C2FBDB5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407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C0DA0-ADB1-9B8E-D1DE-753FAB06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58982"/>
            <a:ext cx="12191999" cy="54125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E7F9-FA5C-2E9A-C920-223E9054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88C90-7506-FEDC-A071-2DD08966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COMSATS University Islamabad | Abbottabad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C59B-91A7-D732-7AE9-F9A251B9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3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5C51-6420-4FE1-3C92-C8576C58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387C0-AE10-523A-8A25-EAF87FFF2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34A6F-76E1-A655-2B26-C9BBADF0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F75C5-FEC3-8B4C-0A9C-82202938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BAEC-F0ED-910E-8A45-7D0F20FC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2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54E7-F6EF-25FF-521B-8EFC551C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67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95CC-25D8-F8CD-1F5E-24B4122D0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012826"/>
            <a:ext cx="6019800" cy="52069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7C893-3626-ACC8-2D38-107287088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006765"/>
            <a:ext cx="6172200" cy="521306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A34A8-9B7B-079E-19B2-9A79393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A8CFF-5FAF-FF12-C389-6776DCEF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D2E60-A75E-D60E-AD4F-6D5C6E7E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DAAB-3A28-D236-AD80-861CC42A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3276C-EF46-029B-FA15-8A3B77FC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E844E-481A-F9D7-D4B1-CC96F4277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2835E-4A5D-6D1C-8905-F77DF1627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89931-3C02-3A32-7705-C129E884B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34C72-9663-FDFB-E753-C1741D8C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A99588-B28D-1613-045B-8212B2C7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00D19-0449-BE2B-4CFA-9C65C5F4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8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2555-E285-AB07-FF2A-AFFF7D04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452B2-8549-601E-841E-583CB441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B8C9-A2AA-6899-1526-A66C376A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24C5B-0682-1E8E-3831-D76F9465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3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8BADE-5E2E-D05A-4310-BB910FD7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E84EB-E179-8E5C-17C1-F11D9025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7CFEB-028E-46BE-9E62-D0751E7D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B6E8-AA0C-E54C-36AF-AC6AC5D8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77CD-6C1E-0BF2-0070-E7D30F2B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BBEB4-8E19-E935-2EDC-3F38CC1D8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6BD64-CE6E-0678-3852-25016441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5A5CA-D1F9-29D2-7FCE-296D2FE8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25E55-D9AA-7E3B-9EAE-27C5AF93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E3C8-2582-95FE-1771-FAA10CD9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D9103-8BC8-FDD9-4A04-5FFFF48AE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97337-6791-DED4-CB92-331F9084C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0A993-AB4C-9094-6FEC-E4D234C2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5F407-33B1-0A86-187E-1118DC69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AC85-06BC-EAB0-57E3-DDA797DB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9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C447AA-5BB1-E4FF-7031-92516C68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prstGeom prst="rect">
            <a:avLst/>
          </a:prstGeom>
          <a:solidFill>
            <a:srgbClr val="1E3A8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74429-1487-AD58-D39D-DCF76EACE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59115"/>
            <a:ext cx="12192000" cy="4820011"/>
          </a:xfrm>
          <a:prstGeom prst="rect">
            <a:avLst/>
          </a:prstGeom>
          <a:solidFill>
            <a:srgbClr val="CCD2D8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78697-5EE4-993F-56A6-4D500D78D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WT-336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44D48-6EBF-7612-64EF-04941594C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1E3A8A"/>
                </a:solidFill>
              </a:rPr>
              <a:t>COMSATS University Islamabad | Abbottabad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B92A9-81DE-61EF-A1B9-BB8AE2067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34F57E-167E-44B0-8855-EEC0C2F8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59E0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63E6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63E6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63E6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3E6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3E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2B1D-F252-93B5-7898-58D0769A6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0820A-9409-6E99-D94B-70A3732FA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0A674-081E-702A-4BAE-1C27C2471ED9}"/>
              </a:ext>
            </a:extLst>
          </p:cNvPr>
          <p:cNvSpPr/>
          <p:nvPr/>
        </p:nvSpPr>
        <p:spPr>
          <a:xfrm>
            <a:off x="0" y="0"/>
            <a:ext cx="12192000" cy="400173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600" b="1" dirty="0">
                <a:solidFill>
                  <a:srgbClr val="FFFFFF"/>
                </a:solidFill>
              </a:rPr>
              <a:t>CSC</a:t>
            </a:r>
            <a:r>
              <a:rPr lang="en-US" sz="3600" b="1" dirty="0">
                <a:solidFill>
                  <a:srgbClr val="FFFFFF"/>
                </a:solidFill>
              </a:rPr>
              <a:t>-336</a:t>
            </a:r>
            <a:r>
              <a:rPr sz="3600" b="1" dirty="0">
                <a:solidFill>
                  <a:srgbClr val="FFFFFF"/>
                </a:solidFill>
              </a:rPr>
              <a:t>
</a:t>
            </a:r>
            <a:r>
              <a:rPr lang="en-US" sz="3600" b="1" dirty="0">
                <a:solidFill>
                  <a:srgbClr val="FFFFFF"/>
                </a:solidFill>
              </a:rPr>
              <a:t>Web Technologies</a:t>
            </a:r>
            <a:r>
              <a:rPr sz="3600" b="1" dirty="0">
                <a:solidFill>
                  <a:srgbClr val="FFFFFF"/>
                </a:solidFill>
              </a:rPr>
              <a:t>
</a:t>
            </a:r>
            <a:r>
              <a:rPr sz="2600" b="1" dirty="0">
                <a:solidFill>
                  <a:srgbClr val="F59E0B"/>
                </a:solidFill>
              </a:rPr>
              <a:t>Lecture </a:t>
            </a:r>
            <a:r>
              <a:rPr lang="en-US" sz="2600" b="1" dirty="0">
                <a:solidFill>
                  <a:srgbClr val="F59E0B"/>
                </a:solidFill>
              </a:rPr>
              <a:t>2</a:t>
            </a:r>
            <a:r>
              <a:rPr sz="2600" b="1" dirty="0">
                <a:solidFill>
                  <a:srgbClr val="F59E0B"/>
                </a:solidFill>
              </a:rPr>
              <a:t>:</a:t>
            </a:r>
            <a:r>
              <a:rPr lang="en-US" sz="2600" b="1" dirty="0">
                <a:solidFill>
                  <a:srgbClr val="F59E0B"/>
                </a:solidFill>
              </a:rPr>
              <a:t>	</a:t>
            </a:r>
          </a:p>
          <a:p>
            <a:pPr algn="l"/>
            <a:r>
              <a:rPr lang="en-US" sz="2600" b="1" dirty="0">
                <a:solidFill>
                  <a:srgbClr val="F59E0B"/>
                </a:solidFill>
              </a:rPr>
              <a:t>Topics: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59E0B"/>
                </a:solidFill>
              </a:rPr>
              <a:t>Lists, Links, Images &amp; Multi-Page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0C61F7-AFFB-DF67-0D7A-9816D6860492}"/>
              </a:ext>
            </a:extLst>
          </p:cNvPr>
          <p:cNvSpPr/>
          <p:nvPr/>
        </p:nvSpPr>
        <p:spPr>
          <a:xfrm>
            <a:off x="-1" y="4050890"/>
            <a:ext cx="12191999" cy="18927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2400" b="1" dirty="0">
                <a:solidFill>
                  <a:srgbClr val="0D9488"/>
                </a:solidFill>
              </a:rPr>
              <a:t>Muhammad Naveed Shaikh</a:t>
            </a:r>
          </a:p>
          <a:p>
            <a:pPr algn="l"/>
            <a:r>
              <a:rPr sz="1800" dirty="0">
                <a:solidFill>
                  <a:srgbClr val="1F2937"/>
                </a:solidFill>
              </a:rPr>
              <a:t>Department of Computer Engineering
naveedshaikh@cuiatd.edu.pk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DB186-33DA-287B-B5B8-C26137B56929}"/>
              </a:ext>
            </a:extLst>
          </p:cNvPr>
          <p:cNvSpPr/>
          <p:nvPr/>
        </p:nvSpPr>
        <p:spPr>
          <a:xfrm>
            <a:off x="0" y="5992760"/>
            <a:ext cx="12192000" cy="9144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1800" b="1" dirty="0">
                <a:solidFill>
                  <a:srgbClr val="1E3A8A"/>
                </a:solidFill>
              </a:rPr>
              <a:t>COMSATS University Islamabad | Abbottabad Campus</a:t>
            </a:r>
          </a:p>
        </p:txBody>
      </p:sp>
      <p:pic>
        <p:nvPicPr>
          <p:cNvPr id="8" name="Picture 7" descr="A logo for a computer engineering company&#10;&#10;AI-generated content may be incorrect.">
            <a:extLst>
              <a:ext uri="{FF2B5EF4-FFF2-40B4-BE49-F238E27FC236}">
                <a16:creationId xmlns:a16="http://schemas.microsoft.com/office/drawing/2014/main" id="{C82F505F-1D03-5C9C-1986-4D454BE8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995" y="4050890"/>
            <a:ext cx="1645920" cy="18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13DE-7402-9EC0-EBE7-DB0C7D69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DEBC9-27CC-CDFA-74EF-41DC8440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Path</a:t>
            </a:r>
          </a:p>
          <a:p>
            <a:pPr marL="0" indent="0">
              <a:buNone/>
            </a:pPr>
            <a:r>
              <a:rPr lang="en-US" dirty="0"/>
              <a:t> 📂 Root</a:t>
            </a:r>
          </a:p>
          <a:p>
            <a:pPr marL="0" indent="0">
              <a:buNone/>
            </a:pPr>
            <a:r>
              <a:rPr lang="en-US" dirty="0"/>
              <a:t>                ├── 📄 Document.docx</a:t>
            </a:r>
          </a:p>
          <a:p>
            <a:pPr marL="0" indent="0">
              <a:buNone/>
            </a:pPr>
            <a:r>
              <a:rPr lang="en-US" dirty="0"/>
              <a:t>                └── 📁 Project</a:t>
            </a:r>
          </a:p>
          <a:p>
            <a:pPr marL="0" indent="0">
              <a:buNone/>
            </a:pPr>
            <a:r>
              <a:rPr lang="en-US" dirty="0"/>
              <a:t>                     ├── 🌐 Index.html</a:t>
            </a:r>
          </a:p>
          <a:p>
            <a:pPr marL="0" indent="0">
              <a:buNone/>
            </a:pPr>
            <a:r>
              <a:rPr lang="en-US" dirty="0"/>
              <a:t>                     └── 📁 Image</a:t>
            </a:r>
          </a:p>
          <a:p>
            <a:pPr marL="0" indent="0">
              <a:buNone/>
            </a:pPr>
            <a:r>
              <a:rPr lang="en-US" dirty="0"/>
              <a:t>                          └── 🖼️ Image1.png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E821A-D616-5569-7009-2EABD6BD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B67E0-C2C0-F994-EFBE-2531EB17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97A-ABB3-FCC7-998C-85F661DC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E2E6A-4A86-2BA4-59AA-EE20AFDBBED8}"/>
              </a:ext>
            </a:extLst>
          </p:cNvPr>
          <p:cNvSpPr txBox="1"/>
          <p:nvPr/>
        </p:nvSpPr>
        <p:spPr>
          <a:xfrm>
            <a:off x="561848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446FE-0416-11F0-6486-AD43E51D0286}"/>
              </a:ext>
            </a:extLst>
          </p:cNvPr>
          <p:cNvSpPr txBox="1"/>
          <p:nvPr/>
        </p:nvSpPr>
        <p:spPr>
          <a:xfrm>
            <a:off x="7990839" y="2893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45B98-DC58-5D1B-AB32-53345C40D01B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869F0-02B3-C8A9-C7C4-41E0E477526A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426EE13-CD52-8CB0-A41C-E80B45CA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60" y="2475776"/>
            <a:ext cx="3407959" cy="7498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08904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F49E-401C-461C-4E94-9A0BFF073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DB00-760E-B6C5-9AA1-119CED93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8DEB-7DBA-C43D-66DE-FEDC7A3B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58982"/>
            <a:ext cx="12192000" cy="5412509"/>
          </a:xfrm>
        </p:spPr>
        <p:txBody>
          <a:bodyPr>
            <a:normAutofit/>
          </a:bodyPr>
          <a:lstStyle/>
          <a:p>
            <a:r>
              <a:rPr lang="en-US" dirty="0"/>
              <a:t>Special Characters</a:t>
            </a:r>
          </a:p>
          <a:p>
            <a:pPr marL="0" indent="0">
              <a:buNone/>
            </a:pPr>
            <a:r>
              <a:rPr lang="en-US" dirty="0"/>
              <a:t> 📂 Root</a:t>
            </a:r>
          </a:p>
          <a:p>
            <a:pPr marL="0" indent="0">
              <a:buNone/>
            </a:pPr>
            <a:r>
              <a:rPr lang="en-US" dirty="0"/>
              <a:t>                ├── 📄 Document.docx</a:t>
            </a:r>
          </a:p>
          <a:p>
            <a:pPr marL="0" indent="0">
              <a:buNone/>
            </a:pPr>
            <a:r>
              <a:rPr lang="en-US" dirty="0"/>
              <a:t>                └── 📁 Project</a:t>
            </a:r>
          </a:p>
          <a:p>
            <a:pPr marL="0" indent="0">
              <a:buNone/>
            </a:pPr>
            <a:r>
              <a:rPr lang="en-US" dirty="0"/>
              <a:t>                     ├── 🖼️ Image1.png</a:t>
            </a:r>
          </a:p>
          <a:p>
            <a:pPr marL="0" indent="0">
              <a:buNone/>
            </a:pPr>
            <a:r>
              <a:rPr lang="en-US" dirty="0"/>
              <a:t>                     ├── 🌐 Index.html</a:t>
            </a:r>
          </a:p>
          <a:p>
            <a:pPr marL="0" indent="0">
              <a:buNone/>
            </a:pPr>
            <a:r>
              <a:rPr lang="en-US" dirty="0"/>
              <a:t>                     └── 📁 Images</a:t>
            </a:r>
          </a:p>
          <a:p>
            <a:pPr marL="0" indent="0">
              <a:buNone/>
            </a:pPr>
            <a:r>
              <a:rPr lang="en-US" dirty="0"/>
              <a:t>                          └── 🖼️ Image2.png</a:t>
            </a:r>
          </a:p>
          <a:p>
            <a:r>
              <a:rPr lang="en-US" dirty="0"/>
              <a:t>Upper Level (../)</a:t>
            </a:r>
          </a:p>
          <a:p>
            <a:r>
              <a:rPr lang="en-US" dirty="0"/>
              <a:t>Current Directory (./)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4499-FE4A-0B9A-7AAF-9EE5EEB2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WT-336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0D7C2-E414-718D-57B7-A90D1984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69004-D6E6-A948-3A20-D0F34C77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DA851-85C3-0D81-1D8F-6B2D7F47C00E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25AC9-5139-4952-7C8A-50BE2E01AC25}"/>
              </a:ext>
            </a:extLst>
          </p:cNvPr>
          <p:cNvSpPr txBox="1"/>
          <p:nvPr/>
        </p:nvSpPr>
        <p:spPr>
          <a:xfrm>
            <a:off x="561848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17408-ADE4-DB8B-5E22-44BCB68186B2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E81A28-28BF-0B2D-EA6A-B9268668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87" y="3303810"/>
            <a:ext cx="2704013" cy="8229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E90282-BC23-B4C0-300C-25A2432FB710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09AA9C-9BB7-890E-597E-7802A316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414" y="2304551"/>
            <a:ext cx="410174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BF3E74-E24C-9094-0C62-AF8DD100D687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4F410E-BF61-37B5-344B-5D8D30704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14" y="4449257"/>
            <a:ext cx="3846909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2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2D31-2703-86BF-2DCB-0D5DE7F8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Multi-Page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9D7D-DA64-B38A-B27E-849FCA3E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8982"/>
            <a:ext cx="12191999" cy="5412509"/>
          </a:xfrm>
        </p:spPr>
        <p:txBody>
          <a:bodyPr/>
          <a:lstStyle/>
          <a:p>
            <a:r>
              <a:rPr lang="en-US" dirty="0"/>
              <a:t>It is good practice to build multi page website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F4CA1-E405-84CE-CC83-4420CF11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20D7-8FB5-C8EF-C9C3-98B23686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089FC-4900-15B2-9CD1-2D2EBC8D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C6002-7EEF-25A6-6DC6-E4B7ED51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98" y="1790558"/>
            <a:ext cx="4648603" cy="32768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417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FAED-A1A7-9858-693A-C578061E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7095-1E77-51EE-3603-79624580D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accent3"/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&lt;meta charset=“UTF-8”&gt;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&lt;title&gt;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Website Name</a:t>
            </a:r>
            <a:r>
              <a:rPr lang="en-US" b="1" dirty="0">
                <a:solidFill>
                  <a:schemeClr val="accent3"/>
                </a:solidFill>
              </a:rPr>
              <a:t>&lt;/title&gt;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&lt;body&gt;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&lt;h1&gt;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Hello World!</a:t>
            </a:r>
            <a:r>
              <a:rPr lang="en-US" b="1" dirty="0">
                <a:solidFill>
                  <a:schemeClr val="accent3"/>
                </a:solidFill>
              </a:rPr>
              <a:t>&lt;/h1&gt;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&lt;/body&gt;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EF5DF-D3E5-F7E2-5370-47BE8C38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87491-AC0F-DDA6-4353-E56D1C48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7D78-57C8-76FE-1FC0-B84492A7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9A1B-BB74-E152-F8A4-4A186DDF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727-976B-6CA5-4B0D-B6A46ABA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AFB42-843B-B252-0125-0739EA21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&lt;!DOCTYPE html&gt;				It defines the html version.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A99E0-8E6D-DE0B-6813-75E74309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84469-9B88-A2A2-B0AE-8E2FB89B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F3E47-6359-603A-40D3-56F23647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9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5E48-605B-1956-E330-6C0B40CD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CD59-3A01-89DF-B4DD-873BABF3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B256-3348-75C7-59D6-1F8D97761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982"/>
            <a:ext cx="12191999" cy="541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			it defines the language of the web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CB89D-3E61-49A2-2768-7D0EE60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FC558-815D-94A3-F902-5C397EFB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DF68-8963-8165-5B5A-9C455668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5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37B8F-0718-8375-24BB-98225AAF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31B2-E1AC-FD94-588C-80A3EE97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E97E-EADB-6294-199E-601CB26A1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accent3"/>
                </a:solidFill>
              </a:rPr>
              <a:t>&lt;head&gt;		it defines the all important settings of the webpage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&lt;/head&gt;</a:t>
            </a: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FEDDA-DF5D-6CEB-A5E1-8EF63D08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EC58-5771-10A0-E680-D4169F4E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4C8A-9928-9CD8-DB0D-5900A10A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B5833-2FCF-AC7F-8BC6-F854134C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8EF1-BF0D-EA0D-7CA1-A4F8ACBE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58E24-BEBB-EFD4-4805-AA31BA34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8982"/>
            <a:ext cx="12191999" cy="541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accent3"/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&lt;meta charset=“UTF-8”&gt;  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567A-D916-71D1-AE53-9C90753E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BB25C-71C8-2D53-2CD3-C4395948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41D1C-A8E4-AA6F-5319-BCF7C3E1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5B021F-205C-5484-E8D7-8E8E821FDE7B}"/>
              </a:ext>
            </a:extLst>
          </p:cNvPr>
          <p:cNvGraphicFramePr>
            <a:graphicFrameLocks noGrp="1"/>
          </p:cNvGraphicFramePr>
          <p:nvPr/>
        </p:nvGraphicFramePr>
        <p:xfrm>
          <a:off x="0" y="3585845"/>
          <a:ext cx="12192000" cy="365760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594329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188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CF89E6-8AA8-8465-622A-88430214A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55017"/>
              </p:ext>
            </p:extLst>
          </p:nvPr>
        </p:nvGraphicFramePr>
        <p:xfrm>
          <a:off x="6676103" y="1408942"/>
          <a:ext cx="5378245" cy="3452106"/>
        </p:xfrm>
        <a:graphic>
          <a:graphicData uri="http://schemas.openxmlformats.org/drawingml/2006/table">
            <a:tbl>
              <a:tblPr/>
              <a:tblGrid>
                <a:gridCol w="5378245">
                  <a:extLst>
                    <a:ext uri="{9D8B030D-6E8A-4147-A177-3AD203B41FA5}">
                      <a16:colId xmlns:a16="http://schemas.microsoft.com/office/drawing/2014/main" val="1664207424"/>
                    </a:ext>
                  </a:extLst>
                </a:gridCol>
              </a:tblGrid>
              <a:tr h="61746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Metadata = data about data,</a:t>
                      </a:r>
                    </a:p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information about the document that browsers, search engines, and social media use.</a:t>
                      </a:r>
                    </a:p>
                    <a:p>
                      <a:pPr>
                        <a:buNone/>
                      </a:pPr>
                      <a:endParaRPr 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UTF-8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Ensures text displays correctly, supports emojis &amp; multiple languages</a:t>
                      </a:r>
                    </a:p>
                    <a:p>
                      <a:pPr>
                        <a:buNone/>
                      </a:pPr>
                      <a:endParaRPr 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43505"/>
                  </a:ext>
                </a:extLst>
              </a:tr>
              <a:tr h="61746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02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05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0377E-0A11-CED1-709F-C1E2030B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AD62-2CDF-B172-685E-3F413AD5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B94E-C62E-2517-8405-FA31015E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accent3"/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&lt;meta charset=“UTF-8”&gt;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&lt;title&gt;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Website Name</a:t>
            </a:r>
            <a:r>
              <a:rPr lang="en-US" b="1" dirty="0">
                <a:solidFill>
                  <a:schemeClr val="accent3"/>
                </a:solidFill>
              </a:rPr>
              <a:t>&lt;/title&gt;    it is the name of webpage.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11A54-6678-56C0-E61D-33C90CDA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F477-5D5A-00F5-F93B-DD39BE45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480B6-3EB1-B63E-21E4-739A756F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7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A0FBF-BD59-DC12-8122-BA40256C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51E-A7AB-F7A7-4A50-6A52162B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36F1-02F3-A7FE-9B51-53660819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accent3"/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&lt;meta charset=“UTF-8”&gt;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&lt;title&gt;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Website Name</a:t>
            </a:r>
            <a:r>
              <a:rPr lang="en-US" b="1" dirty="0">
                <a:solidFill>
                  <a:schemeClr val="accent3"/>
                </a:solidFill>
              </a:rPr>
              <a:t>&lt;/title&gt;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&lt;body&gt;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&lt;/body&gt;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97128-404C-F95C-DFD7-46D7A448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57254-86C7-099D-B388-FDEE8FF5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F6FB7-B25F-7360-2262-41E9C936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042CA-F105-803E-2ECD-A311DDB64435}"/>
              </a:ext>
            </a:extLst>
          </p:cNvPr>
          <p:cNvSpPr txBox="1"/>
          <p:nvPr/>
        </p:nvSpPr>
        <p:spPr>
          <a:xfrm>
            <a:off x="6774425" y="4399936"/>
            <a:ext cx="416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  contains actual web content to be displayed on webpage</a:t>
            </a:r>
          </a:p>
        </p:txBody>
      </p:sp>
    </p:spTree>
    <p:extLst>
      <p:ext uri="{BB962C8B-B14F-4D97-AF65-F5344CB8AC3E}">
        <p14:creationId xmlns:p14="http://schemas.microsoft.com/office/powerpoint/2010/main" val="63711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F072-EB4A-E2B1-1F07-13FC818F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b="1" dirty="0"/>
              <a:t>Topics from Previous </a:t>
            </a:r>
            <a:r>
              <a:rPr lang="en-US" dirty="0"/>
              <a:t>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B9F6-D46D-F892-350D-2ADF9F4DA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30710"/>
            <a:ext cx="12192000" cy="5140781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HTML Structure</a:t>
            </a:r>
          </a:p>
          <a:p>
            <a:pPr marL="800100" lvl="1" indent="-342900" algn="just">
              <a:defRPr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Headings,</a:t>
            </a:r>
          </a:p>
          <a:p>
            <a:pPr marL="800100" lvl="1" indent="-342900" algn="just">
              <a:defRPr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Paragraphs</a:t>
            </a:r>
          </a:p>
          <a:p>
            <a:pPr marL="800100" lvl="1" indent="-342900" algn="just">
              <a:defRPr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Formatting ,&lt;</a:t>
            </a:r>
            <a:r>
              <a:rPr lang="en-US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br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&gt; and &lt;hr&gt; tags</a:t>
            </a:r>
          </a:p>
          <a:p>
            <a:pPr marL="800100" lvl="1" indent="-342900" algn="just">
              <a:defRPr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Lists, Anchor, Image element</a:t>
            </a:r>
            <a:endParaRPr lang="en-US" sz="2800" dirty="0">
              <a:solidFill>
                <a:srgbClr val="1F2937"/>
              </a:solidFill>
            </a:endParaRPr>
          </a:p>
          <a:p>
            <a:pPr marL="457200" lvl="1" indent="0" algn="just">
              <a:buNone/>
              <a:defRPr/>
            </a:pP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3E60-69F3-F6D9-137B-C382829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21957-3E42-F4EB-136E-2D954B2D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4657B-BBA2-6D94-7FE6-611D6F00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20CB-BAD9-AA9E-3520-548986B4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CD92-8586-9006-0E94-E93497C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Boilerplate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776A-33F2-7457-CBA9-04B647AFC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&lt;!DOCTYPE html&gt;</a:t>
            </a:r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=“</a:t>
            </a:r>
            <a:r>
              <a:rPr lang="en-US" b="1" dirty="0" err="1">
                <a:solidFill>
                  <a:srgbClr val="FF0000"/>
                </a:solidFill>
              </a:rPr>
              <a:t>en</a:t>
            </a:r>
            <a:r>
              <a:rPr lang="en-US" b="1" dirty="0"/>
              <a:t>”&gt;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chemeClr val="accent3"/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&lt;meta charset=“UTF-8”&gt;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&lt;title&gt;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Website Name</a:t>
            </a:r>
            <a:r>
              <a:rPr lang="en-US" b="1" dirty="0">
                <a:solidFill>
                  <a:schemeClr val="accent3"/>
                </a:solidFill>
              </a:rPr>
              <a:t>&lt;/title&gt;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&lt;/head&gt;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&lt;body&gt;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	&lt;h1&gt;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Hello World!</a:t>
            </a:r>
            <a:r>
              <a:rPr lang="en-US" b="1" dirty="0">
                <a:solidFill>
                  <a:schemeClr val="accent3"/>
                </a:solidFill>
              </a:rPr>
              <a:t>&lt;/h1&gt;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	&lt;/body&gt;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>
                <a:solidFill>
                  <a:srgbClr val="0070C0"/>
                </a:solidFill>
              </a:rPr>
              <a:t>/html</a:t>
            </a:r>
            <a:r>
              <a:rPr lang="en-US" b="1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9F5-758B-2037-4412-E10489A1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F5FE-58C0-47B5-EAF4-768899BD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883BC-48E7-250D-5362-1712D695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057-C4A8-CF70-3680-3750F72D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08C-6FBA-4693-DE15-4855024B3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58982"/>
            <a:ext cx="8593389" cy="5412509"/>
          </a:xfrm>
        </p:spPr>
        <p:txBody>
          <a:bodyPr>
            <a:normAutofit/>
          </a:bodyPr>
          <a:lstStyle/>
          <a:p>
            <a:r>
              <a:rPr lang="en-US" sz="3600" dirty="0"/>
              <a:t>What is CSS?</a:t>
            </a:r>
          </a:p>
          <a:p>
            <a:pPr lvl="1"/>
            <a:r>
              <a:rPr lang="en-US" sz="3200" dirty="0"/>
              <a:t>CSS = Cascading Style Sheets</a:t>
            </a:r>
          </a:p>
          <a:p>
            <a:pPr lvl="1"/>
            <a:r>
              <a:rPr lang="en-US" sz="3200" dirty="0"/>
              <a:t>Cascading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Styles flow down like water</a:t>
            </a:r>
          </a:p>
          <a:p>
            <a:pPr lvl="1"/>
            <a:r>
              <a:rPr lang="en-US" sz="3200" dirty="0"/>
              <a:t>Browser chooses the winning style </a:t>
            </a:r>
          </a:p>
          <a:p>
            <a:pPr lvl="2"/>
            <a:r>
              <a:rPr lang="en-US" sz="2800" dirty="0"/>
              <a:t>when there are multiple rules for the same element.</a:t>
            </a:r>
          </a:p>
          <a:p>
            <a:pPr lvl="1"/>
            <a:r>
              <a:rPr lang="en-US" sz="3200" dirty="0"/>
              <a:t>Decision order: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b="1" dirty="0">
                <a:solidFill>
                  <a:srgbClr val="FF0000"/>
                </a:solidFill>
              </a:rPr>
              <a:t>Importance → Specificity → Order</a:t>
            </a:r>
          </a:p>
        </p:txBody>
      </p:sp>
      <p:pic>
        <p:nvPicPr>
          <p:cNvPr id="8" name="Picture 7" descr="A diagram of a waterfall&#10;&#10;AI-generated content may be incorrect.">
            <a:extLst>
              <a:ext uri="{FF2B5EF4-FFF2-40B4-BE49-F238E27FC236}">
                <a16:creationId xmlns:a16="http://schemas.microsoft.com/office/drawing/2014/main" id="{450D1D57-BE19-ABA5-0148-A6A900E73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388" y="866355"/>
            <a:ext cx="3588775" cy="538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E503-2297-B929-C23D-8BF85572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88F7F-CD30-6B75-B489-F69183E4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8C4AB-B03C-C362-864C-0A6938D7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2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B76C-6342-F097-7EF0-BB5058A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1AEA2-97EF-244D-3199-15D30F4D2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Three ways: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4F88F-C9A2-9F6C-E8B6-B9A431FE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C04EC-639B-C162-BFEB-32B89DA5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55D3-E560-B109-9F55-C1B939DD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DC2E-7AAA-2D6C-C0B9-EF1BE91F66E6}"/>
              </a:ext>
            </a:extLst>
          </p:cNvPr>
          <p:cNvSpPr txBox="1"/>
          <p:nvPr/>
        </p:nvSpPr>
        <p:spPr>
          <a:xfrm>
            <a:off x="3891116" y="1496473"/>
            <a:ext cx="4572001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</a:rPr>
              <a:t>Inline</a:t>
            </a:r>
          </a:p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&lt;tag style=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59E0B"/>
                </a:solidFill>
              </a:rPr>
              <a:t>“</a:t>
            </a:r>
            <a:r>
              <a:rPr lang="en-US" sz="36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59E0B"/>
                </a:solidFill>
              </a:rPr>
              <a:t>css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59E0B"/>
                </a:solidFill>
              </a:rPr>
              <a:t> ”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/&gt;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64C10-884C-F06A-ABFF-FCDF006A642B}"/>
              </a:ext>
            </a:extLst>
          </p:cNvPr>
          <p:cNvSpPr txBox="1"/>
          <p:nvPr/>
        </p:nvSpPr>
        <p:spPr>
          <a:xfrm>
            <a:off x="3891116" y="3066361"/>
            <a:ext cx="4572001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</a:rPr>
              <a:t>Interna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</a:t>
            </a:r>
          </a:p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&lt;style&gt;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59E0B"/>
                </a:solidFill>
              </a:rPr>
              <a:t> </a:t>
            </a:r>
            <a:r>
              <a:rPr lang="en-US" sz="36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59E0B"/>
                </a:solidFill>
              </a:rPr>
              <a:t>css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&lt;/style&gt;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E2F23-DF5A-55CA-992C-0E903705A6BC}"/>
              </a:ext>
            </a:extLst>
          </p:cNvPr>
          <p:cNvSpPr txBox="1"/>
          <p:nvPr/>
        </p:nvSpPr>
        <p:spPr>
          <a:xfrm>
            <a:off x="3522529" y="4655777"/>
            <a:ext cx="5309173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2">
                    <a:lumMod val="75000"/>
                    <a:lumOff val="25000"/>
                  </a:schemeClr>
                </a:solidFill>
              </a:rPr>
              <a:t>External</a:t>
            </a:r>
          </a:p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&lt;link </a:t>
            </a:r>
            <a:r>
              <a:rPr lang="en-US" sz="36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href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=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59E0B"/>
                </a:solidFill>
              </a:rPr>
              <a:t>“style.css”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412971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676-5BD1-97DC-63C3-C6C01A86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Inline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F25E-0245-C34C-28F1-3B96A83A87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&lt;h1&gt;Adding Inline CSS&lt;/h1&gt;</a:t>
            </a:r>
          </a:p>
          <a:p>
            <a:endParaRPr lang="en-US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734D7A-3895-E300-57D5-46A6B3A6C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688" y="1006475"/>
            <a:ext cx="5370423" cy="5213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50C4A-AB8C-DF7A-8B52-F11E8290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AD934-0F83-4A83-DD3D-AECBD445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0B03-06A5-D870-A16E-334511A8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74C8-B9EE-1645-702B-9472D7FC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DF49-D526-5EEB-10D9-5BB3B55C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Inline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DF67-6C27-15EA-5274-5FE527F5E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&lt;h1 style="color: green;"&gt;Adding Inline CSS&lt;/h1&gt;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0DF6-243B-7E2A-8860-A13704E0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B0F4-6EE0-D811-74CD-C61AEB4C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4A71F-D749-8863-0658-12AE122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5A7EBC-4C6D-8361-66E8-85871B59B2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9D25A-979B-0FCE-D3EC-BB2BC488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4" y="1065460"/>
            <a:ext cx="5494496" cy="478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40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B8A5-D336-6531-E247-64BDA502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Internal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6B0CF-70BB-EFC6-AC64-D58CB6FF62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914400" lvl="2" indent="0">
              <a:buNone/>
            </a:pPr>
            <a:r>
              <a:rPr lang="en-US" dirty="0"/>
              <a:t>  &lt;head&gt;</a:t>
            </a:r>
          </a:p>
          <a:p>
            <a:pPr marL="914400" lvl="2" indent="0">
              <a:buNone/>
            </a:pPr>
            <a:r>
              <a:rPr lang="en-US" dirty="0"/>
              <a:t>  </a:t>
            </a:r>
          </a:p>
          <a:p>
            <a:pPr marL="914400" lvl="2" indent="0">
              <a:buNone/>
            </a:pPr>
            <a:r>
              <a:rPr lang="en-US" dirty="0"/>
              <a:t>  &lt;/head&gt;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  &lt;body&gt;</a:t>
            </a:r>
          </a:p>
          <a:p>
            <a:pPr marL="914400" lvl="2" indent="0">
              <a:buNone/>
            </a:pPr>
            <a:r>
              <a:rPr lang="en-US" dirty="0"/>
              <a:t>    &lt;h1&gt;adding Internal CSS&lt;/h1&gt;</a:t>
            </a:r>
          </a:p>
          <a:p>
            <a:pPr marL="914400" lvl="2" indent="0">
              <a:buNone/>
            </a:pPr>
            <a:r>
              <a:rPr lang="en-US" dirty="0"/>
              <a:t>  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BA8BE2-72E2-B0B8-D86E-FD11245E2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8669" y="1143290"/>
            <a:ext cx="5334462" cy="4732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F103C-6E0C-4462-58B0-69D4110B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F8232-6922-9BAD-3E66-99E59418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AC6AB-B471-40CB-934C-06EE215C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6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F4BE-3740-B231-3125-C5699DE0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8ACC-B38E-10A7-B039-780BA91B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Internal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4D8D-8BC1-0549-7140-0842EE28F0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914400" lvl="2" indent="0">
              <a:buNone/>
            </a:pPr>
            <a:r>
              <a:rPr lang="en-US" dirty="0"/>
              <a:t>  &lt;head&gt;</a:t>
            </a:r>
          </a:p>
          <a:p>
            <a:pPr marL="1371600" lvl="3" indent="0">
              <a:buNone/>
            </a:pPr>
            <a:r>
              <a:rPr lang="en-US" dirty="0"/>
              <a:t>   &lt;style&gt; </a:t>
            </a:r>
          </a:p>
          <a:p>
            <a:pPr marL="1371600" lvl="3" indent="0">
              <a:buNone/>
            </a:pPr>
            <a:r>
              <a:rPr lang="en-US" dirty="0"/>
              <a:t>      h1{ </a:t>
            </a:r>
            <a:r>
              <a:rPr lang="en-US" dirty="0" err="1"/>
              <a:t>color:green</a:t>
            </a:r>
            <a:r>
              <a:rPr lang="en-US" dirty="0"/>
              <a:t> }</a:t>
            </a:r>
          </a:p>
          <a:p>
            <a:pPr marL="1371600" lvl="3" indent="0">
              <a:buNone/>
            </a:pPr>
            <a:r>
              <a:rPr lang="en-US" dirty="0"/>
              <a:t>    &lt;/style&gt;</a:t>
            </a:r>
          </a:p>
          <a:p>
            <a:pPr marL="914400" lvl="2" indent="0">
              <a:buNone/>
            </a:pPr>
            <a:r>
              <a:rPr lang="en-US" dirty="0"/>
              <a:t>  &lt;/head&gt;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  &lt;body&gt;</a:t>
            </a:r>
          </a:p>
          <a:p>
            <a:pPr marL="914400" lvl="2" indent="0">
              <a:buNone/>
            </a:pPr>
            <a:r>
              <a:rPr lang="en-US" dirty="0"/>
              <a:t>    &lt;h1&gt;adding Internal CSS&lt;/h1&gt;</a:t>
            </a:r>
          </a:p>
          <a:p>
            <a:pPr marL="914400" lvl="2" indent="0">
              <a:buNone/>
            </a:pPr>
            <a:r>
              <a:rPr lang="en-US" dirty="0"/>
              <a:t>  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D3E0C-690C-E4B2-7AD4-5E16EB89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2949B-397D-5AC1-818E-4B593356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A21AC-FF55-99C7-649A-3647C4E3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39BBE-BB48-00B1-3A3C-6E12AFD0AE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24DA89-13D0-B431-30C0-D0BCA71F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94" y="1006765"/>
            <a:ext cx="5456393" cy="489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26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35A3-AB76-E137-554C-29498A61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External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AE10F-B24A-5FD6-738D-CC7998E00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3B8D4C-8BD4-2B90-95D8-DAAD207A4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523202"/>
            <a:ext cx="5913281" cy="3299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1FC89-D2B5-5389-14AF-CEBE9D0B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45DAC-02BA-185A-9177-BEF60DAB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14602-7B13-29A8-A9CB-173BCB57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3AC83-3E0B-0C85-36B2-E578727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4317"/>
            <a:ext cx="6047725" cy="31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BF0DB-EC8B-CC68-D0AC-684FAA4D7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2920-B7E8-9B40-D6BE-5C67E1B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External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8D27-C8C3-87F2-F0F9-ED23F8F08D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files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5CB9C-5FA2-F997-40A1-2DE53D45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CFA4C-3F1F-F2FB-7975-E611A472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F069B-507A-091C-8CEF-048BEAE4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BE107D-E914-8862-7396-86305B9DB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23202"/>
            <a:ext cx="5242560" cy="2548196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B222125F-4891-3030-E1F5-9C73EDBE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4218899"/>
            <a:ext cx="3078480" cy="1853425"/>
          </a:xfrm>
          <a:prstGeom prst="rect">
            <a:avLst/>
          </a:prstGeom>
          <a:solidFill>
            <a:srgbClr val="CCD2D8"/>
          </a:solidFill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F369992-F943-011A-ECCF-8541A8B0F9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F708D1-71BC-D360-FADE-A3047BEA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35" y="1580934"/>
            <a:ext cx="6110329" cy="3335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64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9049-3852-4A63-74F8-47640707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8DB9-B7D0-7401-2F19-A2FCD3C30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Definition: </a:t>
            </a:r>
          </a:p>
          <a:p>
            <a:pPr marL="457200" lvl="1" indent="0">
              <a:buNone/>
            </a:pPr>
            <a:r>
              <a:rPr lang="en-US" sz="3200" dirty="0"/>
              <a:t>CSS selectors are patterns used to select HTML elements to apply styles.</a:t>
            </a:r>
          </a:p>
          <a:p>
            <a:r>
              <a:rPr lang="en-US" sz="3600" dirty="0"/>
              <a:t>They connect HTML and CSS by telling the browser which elements to style.</a:t>
            </a:r>
          </a:p>
          <a:p>
            <a:r>
              <a:rPr lang="en-US" sz="3600" dirty="0"/>
              <a:t>Without selectors, CSS wouldn't know where to apply rules.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86E6-6501-F7A2-E66A-F359BF00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C5AB-5A6C-A8A6-2472-1E64CB34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6600-711E-227A-C744-311FD4A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2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4295-274C-97EB-3FB6-94BB24DA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Lists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C4D3-4117-37E9-95FE-79C02B7C8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7529"/>
            <a:ext cx="12191999" cy="5412509"/>
          </a:xfrm>
        </p:spPr>
        <p:txBody>
          <a:bodyPr/>
          <a:lstStyle/>
          <a:p>
            <a:r>
              <a:rPr lang="en-US" dirty="0"/>
              <a:t>Types of Lists</a:t>
            </a:r>
          </a:p>
          <a:p>
            <a:pPr lvl="1"/>
            <a:r>
              <a:rPr lang="en-US" dirty="0"/>
              <a:t>Unordered Lists (&lt;ul&gt;) → Bulleted points</a:t>
            </a:r>
          </a:p>
          <a:p>
            <a:pPr lvl="1"/>
            <a:r>
              <a:rPr lang="en-US" dirty="0"/>
              <a:t>Ordered Lists (&lt;</a:t>
            </a:r>
            <a:r>
              <a:rPr lang="en-US" dirty="0" err="1"/>
              <a:t>ol</a:t>
            </a:r>
            <a:r>
              <a:rPr lang="en-US" dirty="0"/>
              <a:t>&gt;) → Numbered points</a:t>
            </a:r>
          </a:p>
          <a:p>
            <a:pPr lvl="1"/>
            <a:r>
              <a:rPr lang="en-US" dirty="0"/>
              <a:t>Nested Lists → A list inside another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8A26-A095-29FE-CB0E-BE91C40D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9846-D2F7-AED7-37B0-3E5241F1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6A1E-E62D-2C76-230F-C7AD1F43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ABE34-1B42-1ECD-5C73-099C003E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9" y="2500276"/>
            <a:ext cx="5768840" cy="3170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96599-572A-48A5-9D38-E00A67CC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59" y="2500276"/>
            <a:ext cx="5576510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FDFC9-69C3-9F7E-A4FA-7F0DDA8A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41DA-2074-75FD-4BF2-AEAEE6DB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ELEMENT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D845-B657-C0B4-A7E2-89E0A0AFC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h1 { color: blue;}</a:t>
            </a:r>
          </a:p>
          <a:p>
            <a:r>
              <a:rPr lang="en-US" sz="3600" dirty="0"/>
              <a:t>Syntax</a:t>
            </a:r>
            <a:r>
              <a:rPr lang="en-US" sz="3600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		element {CSS Rule;}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Examples:</a:t>
            </a:r>
            <a:endParaRPr lang="en-US" sz="3600" dirty="0"/>
          </a:p>
          <a:p>
            <a:r>
              <a:rPr lang="en-US" sz="3600" dirty="0"/>
              <a:t>p{</a:t>
            </a:r>
            <a:r>
              <a:rPr lang="en-US" sz="3600" dirty="0" err="1"/>
              <a:t>text-align:center</a:t>
            </a:r>
            <a:r>
              <a:rPr lang="en-US" sz="3600" dirty="0"/>
              <a:t>;}</a:t>
            </a:r>
          </a:p>
          <a:p>
            <a:r>
              <a:rPr lang="en-US" sz="3600" dirty="0"/>
              <a:t>h2{background-color: orange;}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0A11A-12CD-D86F-35A9-33FDEFCC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E7C81-7BD8-674A-00D5-463ECB1D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41E6-8F8C-D2AF-7CB6-E89BBEDC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7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76D7C-0F3C-703F-861E-5CA6D42E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AE666-17B5-C63A-CAB8-2B5A712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ELEMENT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6498-C12E-5F0C-676E-C6BD626F9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h1 { color: blue;}</a:t>
            </a:r>
          </a:p>
          <a:p>
            <a:r>
              <a:rPr lang="en-US" sz="3600" dirty="0"/>
              <a:t>Syntax</a:t>
            </a:r>
            <a:r>
              <a:rPr lang="en-US" sz="3600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		element {CSS Rule;}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Examples:</a:t>
            </a:r>
            <a:endParaRPr lang="en-US" sz="3600" dirty="0"/>
          </a:p>
          <a:p>
            <a:r>
              <a:rPr lang="en-US" sz="3600" dirty="0"/>
              <a:t>p{</a:t>
            </a:r>
            <a:r>
              <a:rPr lang="en-US" sz="3600" dirty="0" err="1"/>
              <a:t>text-align:center</a:t>
            </a:r>
            <a:r>
              <a:rPr lang="en-US" sz="3600" dirty="0"/>
              <a:t>;}</a:t>
            </a:r>
          </a:p>
          <a:p>
            <a:r>
              <a:rPr lang="en-US" sz="3600" dirty="0"/>
              <a:t>h2{background-color: orange;}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FE059-C17A-8411-8F48-3232C7AE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9C63E-20D3-6544-9EAF-65C011BA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E7F6-FA92-A469-DEBB-1E7D055A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1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005A-64F6-3B3D-7D17-A6D83365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Case Study#1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42BB-CCD3-ABD9-960D-8FE9ED1F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this web page using only Element Selector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3C3D-2AD2-787D-D3E0-585B0F64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90BC-CDDC-00E7-1DDC-01DF98B4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35A7-E7A2-AD12-B2A9-4A548E6A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CAEDF-FEA1-8E1E-7631-3E0973CE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39" y="1386663"/>
            <a:ext cx="6020322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70308-6195-28D3-6E88-4C17E7FA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335-05DB-92BB-52DE-9FBEBD86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1DA8-E8C0-BAD7-0C3C-58741211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.</a:t>
            </a:r>
            <a:r>
              <a:rPr lang="en-US" sz="3600" b="1" dirty="0" err="1"/>
              <a:t>Green_Heading</a:t>
            </a:r>
            <a:r>
              <a:rPr lang="en-US" sz="3600" b="1" dirty="0"/>
              <a:t> { color: green;}</a:t>
            </a:r>
          </a:p>
          <a:p>
            <a:r>
              <a:rPr lang="en-US" sz="3600" dirty="0"/>
              <a:t>Syntax</a:t>
            </a:r>
            <a:r>
              <a:rPr lang="en-US" sz="3600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		.</a:t>
            </a:r>
            <a:r>
              <a:rPr lang="en-US" sz="3600" dirty="0" err="1">
                <a:sym typeface="Wingdings" panose="05000000000000000000" pitchFamily="2" charset="2"/>
              </a:rPr>
              <a:t>classname</a:t>
            </a:r>
            <a:r>
              <a:rPr lang="en-US" sz="3600" dirty="0">
                <a:sym typeface="Wingdings" panose="05000000000000000000" pitchFamily="2" charset="2"/>
              </a:rPr>
              <a:t>{CSS Rule;}</a:t>
            </a:r>
          </a:p>
          <a:p>
            <a:pPr marL="0" indent="0">
              <a:buNone/>
            </a:pPr>
            <a:r>
              <a:rPr lang="en-US" sz="3600" dirty="0" err="1"/>
              <a:t>classname</a:t>
            </a:r>
            <a:r>
              <a:rPr lang="en-US" sz="3600" dirty="0"/>
              <a:t> is attribute defined using the class keyword in any html element 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82DEB-22A3-F067-4626-F883AB48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F38-3669-6C04-6AE3-9B280183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3B2DA-E531-20E0-464D-EC9E76BD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4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87C1-00F7-2879-C28A-F5963E136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2C5F-64F3-14BF-EB3C-58733CD6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Case Study#2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1048-EF65-26D5-20BE-EF68D9F88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case study#1 using class selector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AE0FD-1702-0041-11A9-44DDE768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9B94B-6D7A-DAE4-7096-6FD60E05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8E19-D07A-7CED-1C13-D41540E8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AB4C0E-E1D2-DC16-298B-6BFE7002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50503"/>
            <a:ext cx="591363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25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F40E-7AAF-CC89-E53A-6EAA7302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65F86-DA36-2AF1-4906-3395674EF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element can have same class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tag/element can be declared in multiple classes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CE148-D1A4-7411-134C-32ACE165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08494-A78B-7E68-6BC0-9591ABFD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D902-E3A1-A3A5-DDDA-2AC9A5CF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DD35D-CD9F-4237-E382-3831E57D8B5C}"/>
              </a:ext>
            </a:extLst>
          </p:cNvPr>
          <p:cNvSpPr txBox="1"/>
          <p:nvPr/>
        </p:nvSpPr>
        <p:spPr>
          <a:xfrm>
            <a:off x="3168446" y="1563329"/>
            <a:ext cx="498495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&lt;h1 class=“red-color” &gt; Heading1 &lt;/h1&gt;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&lt;p class=“red-color”&gt; paragraph &lt;/p&gt;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562DC-FC89-C28A-F2D0-1C346D755566}"/>
              </a:ext>
            </a:extLst>
          </p:cNvPr>
          <p:cNvSpPr txBox="1"/>
          <p:nvPr/>
        </p:nvSpPr>
        <p:spPr>
          <a:xfrm>
            <a:off x="3168446" y="2918905"/>
            <a:ext cx="498495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&lt;h1 class=“blue”&gt; heading1 &lt;/h1&gt;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&lt;h2 class=“blue col”&gt; column1&lt;/h2&gt;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&lt;h3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clas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=“col”&gt; heading3&lt;/h3&gt;</a:t>
            </a:r>
          </a:p>
        </p:txBody>
      </p:sp>
    </p:spTree>
    <p:extLst>
      <p:ext uri="{BB962C8B-B14F-4D97-AF65-F5344CB8AC3E}">
        <p14:creationId xmlns:p14="http://schemas.microsoft.com/office/powerpoint/2010/main" val="16087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41BA-ED22-C3FD-B23F-B56864A3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CE3E-8904-9B4B-0F7B-1D8FAC4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ID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BE13-9739-A980-0863-F3C5B0B97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#Green { color: green;}</a:t>
            </a:r>
          </a:p>
          <a:p>
            <a:r>
              <a:rPr lang="en-US" sz="3600" dirty="0"/>
              <a:t>Syntax</a:t>
            </a:r>
            <a:r>
              <a:rPr lang="en-US" sz="3600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		#id_name{CSS Rule;}</a:t>
            </a:r>
          </a:p>
          <a:p>
            <a:pPr marL="0" indent="0">
              <a:buNone/>
            </a:pPr>
            <a:r>
              <a:rPr lang="en-US" sz="3600" dirty="0"/>
              <a:t>Id_name is attribute with keyword ID defined in any html element.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2E8DF-E3F7-1B24-FEB9-CF9720368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7ABBD-8EA3-24AB-076D-A4CCD7DE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F5B12-6A63-D649-BF93-7E4246A3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3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6991-560C-9E7C-A588-9E68058A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D0A6-6766-DB82-283F-C877258F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ID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27AF-FB16-2BB2-2333-7A82F92E7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examples of class definitions.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600" dirty="0">
                <a:solidFill>
                  <a:srgbClr val="FF0000"/>
                </a:solidFill>
              </a:rPr>
              <a:t>Key difference between class and ID selector:</a:t>
            </a:r>
          </a:p>
          <a:p>
            <a:pPr lvl="1"/>
            <a:r>
              <a:rPr lang="en-US" sz="3200" dirty="0"/>
              <a:t>ID is unique to each element</a:t>
            </a:r>
          </a:p>
          <a:p>
            <a:pPr lvl="1"/>
            <a:r>
              <a:rPr lang="en-US" sz="3200" dirty="0"/>
              <a:t>While many element can be assigned to same class.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69797-C4BB-D800-C3C9-DCD87160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E4B4A-3905-1A3C-E2B2-AB9D27447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6549F-BEE4-136E-0D57-DC87731C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4F905-9501-31D7-70F6-65CD619A9847}"/>
              </a:ext>
            </a:extLst>
          </p:cNvPr>
          <p:cNvSpPr txBox="1"/>
          <p:nvPr/>
        </p:nvSpPr>
        <p:spPr>
          <a:xfrm>
            <a:off x="3168445" y="1563329"/>
            <a:ext cx="6486831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&lt;h1 id=“one” class=“red-color” &gt; Heading1 &lt;/h1&gt;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&lt;p id=“Two” class=“red-color”&gt; paragraph &lt;/p&gt;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&lt;h1 id=“card” class=“blue”&gt; heading1 &lt;/h1&gt;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&lt;h2 id=“item” class=“blue col”&gt; column1&lt;/h2&gt;</a:t>
            </a:r>
          </a:p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&lt;h3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clas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=“col”&gt; heading3&lt;/h3&gt;</a:t>
            </a: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6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F38B-1D54-5CB9-4296-DAE8FB43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6BAB-4A91-6104-FFB6-E12366EC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Case Study#3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1B7F-3279-2306-F61B-209B6B66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case study#2 using ID selector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8DE2-BBE0-C575-6135-44C91F4C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3235C-61B6-9065-8DF4-FAD5DD902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C75E0-0FF7-7A1A-7DAC-AA37A5CC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2CF97-AC51-A8CD-FD6F-7328FD26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18" y="1474300"/>
            <a:ext cx="6035563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AFB23-E615-5FE3-7311-0D35F691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654C-F132-A564-0D1D-F8B597B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Attribute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7004-DFA9-B074-2AD7-57402FE3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p[</a:t>
            </a:r>
            <a:r>
              <a:rPr lang="en-US" sz="3600" b="1" dirty="0" err="1"/>
              <a:t>href</a:t>
            </a:r>
            <a:r>
              <a:rPr lang="en-US" sz="3600" b="1" dirty="0"/>
              <a:t>=“https://www.google.com”] { color: green;}</a:t>
            </a:r>
          </a:p>
          <a:p>
            <a:r>
              <a:rPr lang="en-US" sz="3600" dirty="0"/>
              <a:t>Syntax</a:t>
            </a:r>
            <a:r>
              <a:rPr lang="en-US" sz="3600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		element[</a:t>
            </a:r>
            <a:r>
              <a:rPr lang="en-US" sz="3600" dirty="0" err="1">
                <a:sym typeface="Wingdings" panose="05000000000000000000" pitchFamily="2" charset="2"/>
              </a:rPr>
              <a:t>attr</a:t>
            </a:r>
            <a:r>
              <a:rPr lang="en-US" sz="3600" dirty="0">
                <a:sym typeface="Wingdings" panose="05000000000000000000" pitchFamily="2" charset="2"/>
              </a:rPr>
              <a:t>]{CSS Rule}</a:t>
            </a:r>
          </a:p>
          <a:p>
            <a:pPr marL="0" indent="0">
              <a:buNone/>
            </a:pPr>
            <a:r>
              <a:rPr lang="en-US" sz="3600" dirty="0" err="1">
                <a:sym typeface="Wingdings" panose="05000000000000000000" pitchFamily="2" charset="2"/>
              </a:rPr>
              <a:t>attr</a:t>
            </a:r>
            <a:r>
              <a:rPr lang="en-US" sz="3600" dirty="0">
                <a:sym typeface="Wingdings" panose="05000000000000000000" pitchFamily="2" charset="2"/>
              </a:rPr>
              <a:t> attribute </a:t>
            </a:r>
          </a:p>
          <a:p>
            <a:pPr marL="0" indent="0" algn="ctr">
              <a:buNone/>
            </a:pPr>
            <a:r>
              <a:rPr lang="en-US" sz="3600" dirty="0">
                <a:sym typeface="Wingdings" panose="05000000000000000000" pitchFamily="2" charset="2"/>
              </a:rPr>
              <a:t>element[</a:t>
            </a:r>
            <a:r>
              <a:rPr lang="en-US" sz="3600" dirty="0" err="1">
                <a:sym typeface="Wingdings" panose="05000000000000000000" pitchFamily="2" charset="2"/>
              </a:rPr>
              <a:t>attr</a:t>
            </a:r>
            <a:r>
              <a:rPr lang="en-US" sz="3600" dirty="0">
                <a:sym typeface="Wingdings" panose="05000000000000000000" pitchFamily="2" charset="2"/>
              </a:rPr>
              <a:t>=value]{CSS Rule}</a:t>
            </a:r>
          </a:p>
          <a:p>
            <a:pPr marL="0" indent="0">
              <a:buNone/>
            </a:pPr>
            <a:r>
              <a:rPr lang="en-US" sz="3600" dirty="0" err="1">
                <a:sym typeface="Wingdings" panose="05000000000000000000" pitchFamily="2" charset="2"/>
              </a:rPr>
              <a:t>attr</a:t>
            </a:r>
            <a:r>
              <a:rPr lang="en-US" sz="3600" dirty="0">
                <a:sym typeface="Wingdings" panose="05000000000000000000" pitchFamily="2" charset="2"/>
              </a:rPr>
              <a:t> attribute, value attribute value </a:t>
            </a:r>
          </a:p>
          <a:p>
            <a:pPr marL="0" indent="0">
              <a:buNone/>
            </a:pPr>
            <a:endParaRPr lang="en-US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The CSS </a:t>
            </a:r>
            <a:r>
              <a:rPr lang="en-US" b="1" dirty="0"/>
              <a:t>attribute selector</a:t>
            </a:r>
            <a:r>
              <a:rPr lang="en-US" dirty="0"/>
              <a:t> matches elements based on the element having a given attribute explicitly set, with options for defining an attribute value or substring value match.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C97FB-6DF5-064D-8470-E9C96908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4EA6B-41B8-E564-59D5-A5C57897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AF36-B2F8-3A10-9CDC-1FAB6ECF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7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CCD5-5060-C76F-9380-71972819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for Nested List</a:t>
            </a:r>
          </a:p>
        </p:txBody>
      </p:sp>
      <p:pic>
        <p:nvPicPr>
          <p:cNvPr id="16" name="Content Placeholder 15" descr="A black and white text&#10;&#10;AI-generated content may be incorrect.">
            <a:extLst>
              <a:ext uri="{FF2B5EF4-FFF2-40B4-BE49-F238E27FC236}">
                <a16:creationId xmlns:a16="http://schemas.microsoft.com/office/drawing/2014/main" id="{A56DD6D0-C29B-E6E2-A8C9-F11C43E5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6" y="1148080"/>
            <a:ext cx="4640115" cy="50083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3CCF8-B7C6-545C-D3A6-6EEB9A0D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A994-D4B6-4D1C-08CA-D0354B8BB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51C93-6260-D1A8-5BC8-864560E8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1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0001C-EBD5-EE60-88C9-072D4B4EC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528C-0614-4CCC-15C0-4494F1B4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Case Study#4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B5984-08E1-8BE0-AED9-D210F594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case study#3 using attribute selector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66D1-5EB4-4435-B01F-B8FC7E64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84A1-658A-24D9-EDC6-15C04CAC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81B3-C894-0829-4EB9-5536BD4F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C8D43B-2581-6B1E-FC10-EC079117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96"/>
          <a:stretch>
            <a:fillRect/>
          </a:stretch>
        </p:blipFill>
        <p:spPr>
          <a:xfrm>
            <a:off x="4018841" y="1370567"/>
            <a:ext cx="5448772" cy="49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5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4BA94-73BD-D1C7-D115-E5B79738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C01E-75F6-5BC9-06F5-41785231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Universal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4E61-DB4E-7481-E4B8-5EB143E32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*{ color: green;}</a:t>
            </a:r>
          </a:p>
          <a:p>
            <a:r>
              <a:rPr lang="en-US" sz="3600" dirty="0"/>
              <a:t>Syntax</a:t>
            </a:r>
            <a:r>
              <a:rPr lang="en-US" sz="3600" dirty="0">
                <a:sym typeface="Wingdings" panose="05000000000000000000" pitchFamily="2" charset="2"/>
              </a:rPr>
              <a:t>:</a:t>
            </a:r>
          </a:p>
          <a:p>
            <a:pPr marL="0" indent="0" algn="ctr">
              <a:buNone/>
            </a:pPr>
            <a:r>
              <a:rPr lang="en-US" sz="3600" dirty="0">
                <a:sym typeface="Wingdings" panose="05000000000000000000" pitchFamily="2" charset="2"/>
              </a:rPr>
              <a:t>*{CSS Rule}</a:t>
            </a:r>
          </a:p>
          <a:p>
            <a:pPr marL="0" indent="0" algn="ctr">
              <a:buNone/>
            </a:pPr>
            <a:endParaRPr lang="en-US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The CSS universal selector (*) matches elements of any type.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FDFF8-9050-7F17-4BBC-779C6243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F4002-F201-4CFE-7A33-FF1870D5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5487-D073-3762-3342-8E968B45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65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D2339-781D-7FFE-81A8-F22D3DA8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2362-AC9B-F913-51FA-E08B4338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Case Study#5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0A07-B0C7-4A31-31CF-B7F02468F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case study#4 using universal selector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Hint: italic and font size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80D43-1F0B-33E9-CC0F-F782E90E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5EB3-A85D-E580-2B2C-E5C602FA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82FE-017A-8819-6352-131BB74D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86B78-B40D-9F4E-75FC-C163415A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98"/>
          <a:stretch>
            <a:fillRect/>
          </a:stretch>
        </p:blipFill>
        <p:spPr>
          <a:xfrm>
            <a:off x="4130040" y="1340082"/>
            <a:ext cx="4480560" cy="48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1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2FF3-EA0A-2720-15DB-727F5C6B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Priority Pyramid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C4E3-1C28-7230-C19E-CF921E999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A2FB6-877F-DC38-4E8F-89832669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D133-4AD1-EC15-BF9D-95542962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AF6CD-282E-4FD2-A5DD-E6393CB6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 descr="A pyramid of colored squares with text&#10;&#10;AI-generated content may be incorrect.">
            <a:extLst>
              <a:ext uri="{FF2B5EF4-FFF2-40B4-BE49-F238E27FC236}">
                <a16:creationId xmlns:a16="http://schemas.microsoft.com/office/drawing/2014/main" id="{30B85CF0-2B7D-7FC9-142E-5ED76245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6" y="908304"/>
            <a:ext cx="539496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5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9277-D0D3-9B2D-39C4-40455444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Specificity Works?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40A9-3B39-CE0C-D8B9-24A76995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A3823-19AB-EDB7-C531-B2E98921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B537A-C8A4-3893-10D2-05C5E5C8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44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9AC5E2-99D3-7050-C635-D9FAC795D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selector gets </a:t>
            </a:r>
            <a:r>
              <a:rPr lang="en-US" b="1" dirty="0"/>
              <a:t>points</a:t>
            </a:r>
            <a:r>
              <a:rPr lang="en-US" dirty="0"/>
              <a:t> based on its </a:t>
            </a:r>
            <a:r>
              <a:rPr lang="en-US" b="1" dirty="0"/>
              <a:t>type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higher the total</a:t>
            </a:r>
            <a:r>
              <a:rPr lang="en-US" dirty="0"/>
              <a:t>, the </a:t>
            </a:r>
            <a:r>
              <a:rPr lang="en-US" b="1" dirty="0"/>
              <a:t>stronger the rule</a:t>
            </a:r>
            <a:r>
              <a:rPr lang="en-US" dirty="0"/>
              <a:t>.</a:t>
            </a:r>
          </a:p>
          <a:p>
            <a:r>
              <a:rPr lang="en-US" dirty="0"/>
              <a:t>If two rules have </a:t>
            </a:r>
            <a:r>
              <a:rPr lang="en-US" b="1" dirty="0"/>
              <a:t>equal specificity</a:t>
            </a:r>
            <a:r>
              <a:rPr lang="en-US" dirty="0"/>
              <a:t>, </a:t>
            </a:r>
            <a:r>
              <a:rPr lang="en-US" b="1" dirty="0"/>
              <a:t>the last one in the CSS file wins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8E6E1F6-BFA4-97F9-28CE-2F1DE180F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7932699"/>
              </p:ext>
            </p:extLst>
          </p:nvPr>
        </p:nvGraphicFramePr>
        <p:xfrm>
          <a:off x="302099" y="3257909"/>
          <a:ext cx="1158779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3798">
                  <a:extLst>
                    <a:ext uri="{9D8B030D-6E8A-4147-A177-3AD203B41FA5}">
                      <a16:colId xmlns:a16="http://schemas.microsoft.com/office/drawing/2014/main" val="4235167803"/>
                    </a:ext>
                  </a:extLst>
                </a:gridCol>
                <a:gridCol w="3199918">
                  <a:extLst>
                    <a:ext uri="{9D8B030D-6E8A-4147-A177-3AD203B41FA5}">
                      <a16:colId xmlns:a16="http://schemas.microsoft.com/office/drawing/2014/main" val="57834289"/>
                    </a:ext>
                  </a:extLst>
                </a:gridCol>
                <a:gridCol w="2896082">
                  <a:extLst>
                    <a:ext uri="{9D8B030D-6E8A-4147-A177-3AD203B41FA5}">
                      <a16:colId xmlns:a16="http://schemas.microsoft.com/office/drawing/2014/main" val="101064096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42421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Selector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Example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Specificity Score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Priority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1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Inline Styles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&lt;h1 style="color:red;"&gt;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1000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🔺 </a:t>
                      </a:r>
                      <a:r>
                        <a:rPr lang="en-US" b="1"/>
                        <a:t>Highest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7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ID Selector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#title 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100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Very 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46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Class / Pseudo-Class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.heading {} or :hover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6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Element / Tag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 {} or h1 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96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Universal Selector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* 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Lowest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45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60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111F-AE27-FDED-58A7-67F74294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20BED-8852-75E9-2481-1283ADB0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&lt;tag attribute=“value”&gt; Content&lt;/tag&gt;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F9926-BD20-617F-8141-470E317B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D47B5-282F-F1A6-9F09-90594C17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F6CB9-B85E-427A-3A95-CB5F2778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020EA09-EAD3-8C56-AB3F-E50EBDEE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5" y="1529372"/>
            <a:ext cx="5430122" cy="3341529"/>
          </a:xfrm>
          <a:prstGeom prst="rect">
            <a:avLst/>
          </a:prstGeom>
          <a:solidFill>
            <a:srgbClr val="CCD2D8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EDF7E9-2E42-27C8-A837-46DB1A1621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911"/>
          <a:stretch>
            <a:fillRect/>
          </a:stretch>
        </p:blipFill>
        <p:spPr>
          <a:xfrm>
            <a:off x="6042200" y="1529372"/>
            <a:ext cx="5311600" cy="3493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68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6917-2771-F7CF-471A-07483932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070D3F-D655-2E8E-7EB2-859FBDD11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285" y="1751808"/>
            <a:ext cx="4953429" cy="3627434"/>
          </a:xfrm>
          <a:prstGeom prst="rect">
            <a:avLst/>
          </a:prstGeom>
          <a:solidFill>
            <a:srgbClr val="CCD2D8"/>
          </a:solidFill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94CE-5A40-A0D7-81BF-123F38B9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F0139-140D-8D14-ABA2-CA322E75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32086-FE82-A391-F2B2-86FFC508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8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4A2C-0098-7D1F-EDE1-BBC5336F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B6018-DA4F-F99A-E9F6-0EABEC95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Img</a:t>
            </a:r>
            <a:r>
              <a:rPr lang="en-US" dirty="0"/>
              <a:t> &lt; </a:t>
            </a:r>
            <a:r>
              <a:rPr lang="en-US" dirty="0" err="1"/>
              <a:t>src</a:t>
            </a:r>
            <a:r>
              <a:rPr lang="en-US" dirty="0"/>
              <a:t> =“ ” alt=“ ”&gt;</a:t>
            </a:r>
          </a:p>
          <a:p>
            <a:pPr lvl="1"/>
            <a:r>
              <a:rPr lang="en-US" dirty="0"/>
              <a:t>Relative Address (Drive)</a:t>
            </a:r>
          </a:p>
          <a:p>
            <a:pPr lvl="1"/>
            <a:r>
              <a:rPr lang="en-US" dirty="0"/>
              <a:t>Absolute Address (Internet)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531CD-B183-3543-5E94-869CB0CD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CF4DD-184C-C3F7-DFDB-E6F636F0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3FAE-2142-635E-3DF3-E4FFD40F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EC43C5-26EF-DAB5-E680-C3FC4650D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" y="2266132"/>
            <a:ext cx="6007161" cy="2598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023B08-6D27-3F8B-1F7E-3CDE34DE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53" y="943841"/>
            <a:ext cx="4782848" cy="44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0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65DC-3321-A614-6D69-206D24D8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Birthday Invite page  (Practice Problem)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F9FC-2DA4-F50F-E0CF-95CEC074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95B6-A0A9-1078-1D83-63ED4E5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54DBB-B6D1-AEBE-1407-D77F5DD9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D7393E-25D2-3F90-4FA8-3FC2E4B2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Birthday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A28F5-1475-D43D-B741-24C6612C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19" y="947539"/>
            <a:ext cx="4115157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4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E04C-1E32-42E4-9008-51B35DF3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A188C-85CB-107D-7A0F-3A6048A03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Paths </a:t>
            </a:r>
            <a:r>
              <a:rPr lang="en-US" dirty="0">
                <a:sym typeface="Wingdings" panose="05000000000000000000" pitchFamily="2" charset="2"/>
              </a:rPr>
              <a:t> Relative to Root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📂 Root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├── 📄 Document.docx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└── 📁 Project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     ├── 🌐 Index.html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     └── 📁 Images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└── 🖼️ Image1.png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4EFDE-2BA1-AFCA-338D-94819948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WT-336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292D-C5D5-40F4-C8B4-E5A43310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COMSATS University Islamabad | Abbottabad Campus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E6CD4-4CD7-1B00-1B5F-2B806D38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F57E-167E-44B0-8855-EEC0C2F852A4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7B439-A9D7-045B-F887-5B4CD60D789F}"/>
              </a:ext>
            </a:extLst>
          </p:cNvPr>
          <p:cNvSpPr txBox="1"/>
          <p:nvPr/>
        </p:nvSpPr>
        <p:spPr>
          <a:xfrm>
            <a:off x="561421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9C40D1-D8FA-3934-7C7A-CB26F34B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02" y="2178958"/>
            <a:ext cx="4919898" cy="74987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C497D7-37B6-D2A8-B4D6-05B327E3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02" y="3712539"/>
            <a:ext cx="4572396" cy="74987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74727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1801</Words>
  <Application>Microsoft Office PowerPoint</Application>
  <PresentationFormat>Widescreen</PresentationFormat>
  <Paragraphs>428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Topics from Previous Week</vt:lpstr>
      <vt:lpstr>Lists in HTML</vt:lpstr>
      <vt:lpstr>Practice Problem for Nested List</vt:lpstr>
      <vt:lpstr>Anchor Element</vt:lpstr>
      <vt:lpstr>Practice Problem</vt:lpstr>
      <vt:lpstr>Image Element</vt:lpstr>
      <vt:lpstr>Birthday Invite page  (Practice Problem)</vt:lpstr>
      <vt:lpstr>File Paths</vt:lpstr>
      <vt:lpstr>File Paths</vt:lpstr>
      <vt:lpstr>File Paths</vt:lpstr>
      <vt:lpstr>Multi-Page Website</vt:lpstr>
      <vt:lpstr>HTML Boilerplate </vt:lpstr>
      <vt:lpstr>HTML Boilerplate </vt:lpstr>
      <vt:lpstr>HTML Boilerplate </vt:lpstr>
      <vt:lpstr>HTML Boilerplate </vt:lpstr>
      <vt:lpstr>HTML Boilerplate </vt:lpstr>
      <vt:lpstr>HTML Boilerplate </vt:lpstr>
      <vt:lpstr>HTML Boilerplate </vt:lpstr>
      <vt:lpstr>HTML Boilerplate </vt:lpstr>
      <vt:lpstr>Introduction to CSS</vt:lpstr>
      <vt:lpstr>How to ADD CSS</vt:lpstr>
      <vt:lpstr>Inline CSS</vt:lpstr>
      <vt:lpstr>Inline CSS</vt:lpstr>
      <vt:lpstr>Internal</vt:lpstr>
      <vt:lpstr>Internal</vt:lpstr>
      <vt:lpstr>External </vt:lpstr>
      <vt:lpstr>External </vt:lpstr>
      <vt:lpstr>CSS Selectors</vt:lpstr>
      <vt:lpstr>ELEMENT SELECTORS</vt:lpstr>
      <vt:lpstr>ELEMENT SELECTORS</vt:lpstr>
      <vt:lpstr>Practice Case Study#1</vt:lpstr>
      <vt:lpstr>Class SELECTOR</vt:lpstr>
      <vt:lpstr>Practice Case Study#2</vt:lpstr>
      <vt:lpstr>Class Selector</vt:lpstr>
      <vt:lpstr>ID SELECTOR</vt:lpstr>
      <vt:lpstr>ID SELECTOR</vt:lpstr>
      <vt:lpstr>Practice Case Study#3</vt:lpstr>
      <vt:lpstr>Attribute Selector</vt:lpstr>
      <vt:lpstr>Practice Case Study#4</vt:lpstr>
      <vt:lpstr>Universal Selector</vt:lpstr>
      <vt:lpstr>Practice Case Study#5</vt:lpstr>
      <vt:lpstr>CSS Priority Pyramid </vt:lpstr>
      <vt:lpstr>How Specificity Works?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Naveed Shaikh</dc:creator>
  <cp:lastModifiedBy>Muhammad Naveed Shaikh</cp:lastModifiedBy>
  <cp:revision>33</cp:revision>
  <dcterms:created xsi:type="dcterms:W3CDTF">2025-08-23T12:35:00Z</dcterms:created>
  <dcterms:modified xsi:type="dcterms:W3CDTF">2025-09-09T06:11:22Z</dcterms:modified>
</cp:coreProperties>
</file>